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charts/chart4.xml" ContentType="application/vnd.openxmlformats-officedocument.drawingml.chart+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charts/chart3.xml" ContentType="application/vnd.openxmlformats-officedocument.drawingml.chart+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20"/>
  </p:notesMasterIdLst>
  <p:handoutMasterIdLst>
    <p:handoutMasterId r:id="rId21"/>
  </p:handoutMasterIdLst>
  <p:sldIdLst>
    <p:sldId id="256" r:id="rId2"/>
    <p:sldId id="257" r:id="rId3"/>
    <p:sldId id="264" r:id="rId4"/>
    <p:sldId id="269" r:id="rId5"/>
    <p:sldId id="265" r:id="rId6"/>
    <p:sldId id="266" r:id="rId7"/>
    <p:sldId id="267" r:id="rId8"/>
    <p:sldId id="258" r:id="rId9"/>
    <p:sldId id="259" r:id="rId10"/>
    <p:sldId id="274" r:id="rId11"/>
    <p:sldId id="261" r:id="rId12"/>
    <p:sldId id="262" r:id="rId13"/>
    <p:sldId id="263" r:id="rId14"/>
    <p:sldId id="268" r:id="rId15"/>
    <p:sldId id="270" r:id="rId16"/>
    <p:sldId id="272" r:id="rId17"/>
    <p:sldId id="271"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7" d="100"/>
          <a:sy n="137" d="100"/>
        </p:scale>
        <p:origin x="-163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3200" dirty="0" smtClean="0"/>
              <a:t>2014-15 Revenue</a:t>
            </a:r>
            <a:endParaRPr lang="en-US" sz="3200" dirty="0"/>
          </a:p>
        </c:rich>
      </c:tx>
      <c:layout>
        <c:manualLayout>
          <c:xMode val="edge"/>
          <c:yMode val="edge"/>
          <c:x val="0.627830310779197"/>
          <c:y val="0.0"/>
        </c:manualLayout>
      </c:layout>
    </c:title>
    <c:plotArea>
      <c:layout/>
      <c:pieChart>
        <c:varyColors val="1"/>
        <c:ser>
          <c:idx val="0"/>
          <c:order val="0"/>
          <c:tx>
            <c:strRef>
              <c:f>Sheet1!$B$1</c:f>
              <c:strCache>
                <c:ptCount val="1"/>
                <c:pt idx="0">
                  <c:v>Revenue</c:v>
                </c:pt>
              </c:strCache>
            </c:strRef>
          </c:tx>
          <c:dLbls>
            <c:dLbl>
              <c:idx val="0"/>
              <c:layout>
                <c:manualLayout>
                  <c:x val="-0.136600880307436"/>
                  <c:y val="-0.0356328275175829"/>
                </c:manualLayout>
              </c:layout>
              <c:dLblPos val="bestFit"/>
              <c:showVal val="1"/>
            </c:dLbl>
            <c:dLbl>
              <c:idx val="1"/>
              <c:layout>
                <c:manualLayout>
                  <c:x val="-0.00989485443833424"/>
                  <c:y val="-0.0455986793007531"/>
                </c:manualLayout>
              </c:layout>
              <c:dLblPos val="bestFit"/>
              <c:showVal val="1"/>
            </c:dLbl>
            <c:dLbl>
              <c:idx val="2"/>
              <c:layout>
                <c:manualLayout>
                  <c:x val="0.199851730477022"/>
                  <c:y val="0.00367588593138696"/>
                </c:manualLayout>
              </c:layout>
              <c:dLblPos val="bestFit"/>
              <c:showVal val="1"/>
            </c:dLbl>
            <c:dLbl>
              <c:idx val="3"/>
              <c:layout/>
              <c:dLblPos val="ctr"/>
              <c:showVal val="1"/>
            </c:dLbl>
            <c:dLbl>
              <c:idx val="4"/>
              <c:layout>
                <c:manualLayout>
                  <c:x val="-0.113055775001658"/>
                  <c:y val="0.0396814039213913"/>
                </c:manualLayout>
              </c:layout>
              <c:dLblPos val="bestFit"/>
              <c:showVal val="1"/>
            </c:dLbl>
            <c:delete val="1"/>
          </c:dLbls>
          <c:cat>
            <c:strRef>
              <c:f>Sheet1!$A$2:$A$6</c:f>
              <c:strCache>
                <c:ptCount val="5"/>
                <c:pt idx="0">
                  <c:v>Donations Unrestricted</c:v>
                </c:pt>
                <c:pt idx="1">
                  <c:v>Donations Restricted</c:v>
                </c:pt>
                <c:pt idx="2">
                  <c:v>Fundraising</c:v>
                </c:pt>
                <c:pt idx="3">
                  <c:v>State Distributive Funds</c:v>
                </c:pt>
                <c:pt idx="4">
                  <c:v>Federal Pass Through Funds</c:v>
                </c:pt>
              </c:strCache>
            </c:strRef>
          </c:cat>
          <c:val>
            <c:numRef>
              <c:f>Sheet1!$B$2:$B$6</c:f>
              <c:numCache>
                <c:formatCode>\$#,##0.00_);\(\$#,##0.00\)</c:formatCode>
                <c:ptCount val="5"/>
                <c:pt idx="0">
                  <c:v>7500.0</c:v>
                </c:pt>
                <c:pt idx="1">
                  <c:v>1150.0</c:v>
                </c:pt>
                <c:pt idx="2">
                  <c:v>4700.0</c:v>
                </c:pt>
                <c:pt idx="3">
                  <c:v>887391.0</c:v>
                </c:pt>
                <c:pt idx="4">
                  <c:v>52532.0</c:v>
                </c:pt>
              </c:numCache>
            </c:numRef>
          </c:val>
        </c:ser>
        <c:firstSliceAng val="0"/>
      </c:pieChart>
    </c:plotArea>
    <c:legend>
      <c:legendPos val="r"/>
      <c:layout/>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pieChart>
        <c:varyColors val="1"/>
        <c:ser>
          <c:idx val="0"/>
          <c:order val="0"/>
          <c:tx>
            <c:strRef>
              <c:f>Sheet1!$B$1</c:f>
              <c:strCache>
                <c:ptCount val="1"/>
                <c:pt idx="0">
                  <c:v>2014-15 Budget Breakdown</c:v>
                </c:pt>
              </c:strCache>
            </c:strRef>
          </c:tx>
          <c:dLbls>
            <c:dLbl>
              <c:idx val="0"/>
              <c:layout/>
              <c:dLblPos val="bestFit"/>
              <c:showVal val="1"/>
            </c:dLbl>
            <c:dLbl>
              <c:idx val="1"/>
              <c:layout/>
              <c:dLblPos val="bestFit"/>
              <c:showVal val="1"/>
            </c:dLbl>
            <c:dLbl>
              <c:idx val="2"/>
              <c:layout/>
              <c:dLblPos val="bestFit"/>
              <c:showVal val="1"/>
            </c:dLbl>
            <c:dLbl>
              <c:idx val="3"/>
              <c:layout/>
              <c:dLblPos val="bestFit"/>
              <c:showVal val="1"/>
            </c:dLbl>
            <c:dLbl>
              <c:idx val="4"/>
              <c:layout/>
              <c:dLblPos val="bestFit"/>
              <c:showVal val="1"/>
            </c:dLbl>
            <c:delete val="1"/>
          </c:dLbls>
          <c:cat>
            <c:strRef>
              <c:f>Sheet1!$A$2:$A$6</c:f>
              <c:strCache>
                <c:ptCount val="5"/>
                <c:pt idx="0">
                  <c:v>Special Education</c:v>
                </c:pt>
                <c:pt idx="1">
                  <c:v>Operation/Maintenance</c:v>
                </c:pt>
                <c:pt idx="2">
                  <c:v>Instruction</c:v>
                </c:pt>
                <c:pt idx="3">
                  <c:v>Student Support Services</c:v>
                </c:pt>
                <c:pt idx="4">
                  <c:v>Central Administration</c:v>
                </c:pt>
              </c:strCache>
            </c:strRef>
          </c:cat>
          <c:val>
            <c:numRef>
              <c:f>Sheet1!$B$2:$B$6</c:f>
              <c:numCache>
                <c:formatCode>\$#,##0.00</c:formatCode>
                <c:ptCount val="5"/>
                <c:pt idx="0">
                  <c:v>88847.0</c:v>
                </c:pt>
                <c:pt idx="1">
                  <c:v>270028.0</c:v>
                </c:pt>
                <c:pt idx="2">
                  <c:v>431993.0</c:v>
                </c:pt>
                <c:pt idx="3">
                  <c:v>84385.0</c:v>
                </c:pt>
                <c:pt idx="4">
                  <c:v>101298.0</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pieChart>
        <c:varyColors val="1"/>
        <c:ser>
          <c:idx val="0"/>
          <c:order val="0"/>
          <c:tx>
            <c:strRef>
              <c:f>Sheet1!$B$1</c:f>
              <c:strCache>
                <c:ptCount val="1"/>
                <c:pt idx="0">
                  <c:v>2014-15 Budget Breakdown</c:v>
                </c:pt>
              </c:strCache>
            </c:strRef>
          </c:tx>
          <c:dLbls>
            <c:dLbl>
              <c:idx val="0"/>
              <c:layout/>
              <c:dLblPos val="ctr"/>
              <c:showPercent val="1"/>
            </c:dLbl>
            <c:dLbl>
              <c:idx val="1"/>
              <c:layout/>
              <c:dLblPos val="ctr"/>
              <c:showPercent val="1"/>
            </c:dLbl>
            <c:dLbl>
              <c:idx val="2"/>
              <c:layout/>
              <c:dLblPos val="ctr"/>
              <c:showPercent val="1"/>
            </c:dLbl>
            <c:dLbl>
              <c:idx val="3"/>
              <c:layout/>
              <c:dLblPos val="ctr"/>
              <c:showPercent val="1"/>
            </c:dLbl>
            <c:dLbl>
              <c:idx val="4"/>
              <c:layout/>
              <c:dLblPos val="ctr"/>
              <c:showPercent val="1"/>
            </c:dLbl>
            <c:delete val="1"/>
          </c:dLbls>
          <c:cat>
            <c:strRef>
              <c:f>Sheet1!$A$2:$A$6</c:f>
              <c:strCache>
                <c:ptCount val="5"/>
                <c:pt idx="0">
                  <c:v>Special Education</c:v>
                </c:pt>
                <c:pt idx="1">
                  <c:v>Operation/Maintenance</c:v>
                </c:pt>
                <c:pt idx="2">
                  <c:v>Instruction</c:v>
                </c:pt>
                <c:pt idx="3">
                  <c:v>Student Support Services</c:v>
                </c:pt>
                <c:pt idx="4">
                  <c:v>Central Administration</c:v>
                </c:pt>
              </c:strCache>
            </c:strRef>
          </c:cat>
          <c:val>
            <c:numRef>
              <c:f>Sheet1!$B$2:$B$6</c:f>
              <c:numCache>
                <c:formatCode>\$#,##0.00</c:formatCode>
                <c:ptCount val="5"/>
                <c:pt idx="0">
                  <c:v>88847.0</c:v>
                </c:pt>
                <c:pt idx="1">
                  <c:v>270028.0</c:v>
                </c:pt>
                <c:pt idx="2">
                  <c:v>431993.0</c:v>
                </c:pt>
                <c:pt idx="3">
                  <c:v>84385.0</c:v>
                </c:pt>
                <c:pt idx="4">
                  <c:v>101298.0</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barChart>
        <c:barDir val="col"/>
        <c:grouping val="clustered"/>
        <c:ser>
          <c:idx val="0"/>
          <c:order val="0"/>
          <c:tx>
            <c:strRef>
              <c:f>Sheet1!$B$1</c:f>
              <c:strCache>
                <c:ptCount val="1"/>
                <c:pt idx="0">
                  <c:v>Total Annual Rent</c:v>
                </c:pt>
              </c:strCache>
            </c:strRef>
          </c:tx>
          <c:cat>
            <c:strRef>
              <c:f>Sheet1!$A$2:$A$5</c:f>
              <c:strCache>
                <c:ptCount val="4"/>
                <c:pt idx="0">
                  <c:v>2014-15</c:v>
                </c:pt>
                <c:pt idx="1">
                  <c:v>2015-16</c:v>
                </c:pt>
                <c:pt idx="2">
                  <c:v>2016-17</c:v>
                </c:pt>
                <c:pt idx="3">
                  <c:v>2017-18</c:v>
                </c:pt>
              </c:strCache>
            </c:strRef>
          </c:cat>
          <c:val>
            <c:numRef>
              <c:f>Sheet1!$B$2:$B$5</c:f>
              <c:numCache>
                <c:formatCode>\$#,##0</c:formatCode>
                <c:ptCount val="4"/>
                <c:pt idx="0">
                  <c:v>194760.0</c:v>
                </c:pt>
                <c:pt idx="1">
                  <c:v>199760.0</c:v>
                </c:pt>
                <c:pt idx="2">
                  <c:v>204760.0</c:v>
                </c:pt>
                <c:pt idx="3">
                  <c:v>209760.0</c:v>
                </c:pt>
              </c:numCache>
            </c:numRef>
          </c:val>
        </c:ser>
        <c:axId val="450367032"/>
        <c:axId val="629756024"/>
      </c:barChart>
      <c:catAx>
        <c:axId val="450367032"/>
        <c:scaling>
          <c:orientation val="minMax"/>
        </c:scaling>
        <c:axPos val="b"/>
        <c:tickLblPos val="nextTo"/>
        <c:crossAx val="629756024"/>
        <c:crosses val="autoZero"/>
        <c:auto val="1"/>
        <c:lblAlgn val="ctr"/>
        <c:lblOffset val="100"/>
      </c:catAx>
      <c:valAx>
        <c:axId val="629756024"/>
        <c:scaling>
          <c:orientation val="minMax"/>
        </c:scaling>
        <c:axPos val="l"/>
        <c:majorGridlines/>
        <c:numFmt formatCode="\$#,##0" sourceLinked="1"/>
        <c:tickLblPos val="nextTo"/>
        <c:crossAx val="450367032"/>
        <c:crosses val="autoZero"/>
        <c:crossBetween val="between"/>
      </c:valAx>
    </c:plotArea>
    <c:legend>
      <c:legendPos val="r"/>
      <c:layout/>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0.20405</cdr:x>
      <cdr:y>0.19456</cdr:y>
    </cdr:from>
    <cdr:to>
      <cdr:x>0.2835</cdr:x>
      <cdr:y>0.21972</cdr:y>
    </cdr:to>
    <cdr:sp macro="" textlink="">
      <cdr:nvSpPr>
        <cdr:cNvPr id="3" name="Straight Connector 2"/>
        <cdr:cNvSpPr/>
      </cdr:nvSpPr>
      <cdr:spPr>
        <a:xfrm xmlns:a="http://schemas.openxmlformats.org/drawingml/2006/main">
          <a:off x="1547384" y="1075402"/>
          <a:ext cx="602570" cy="13906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0.26028</cdr:x>
      <cdr:y>0.12747</cdr:y>
    </cdr:from>
    <cdr:to>
      <cdr:x>0.33607</cdr:x>
      <cdr:y>0.20965</cdr:y>
    </cdr:to>
    <cdr:sp macro="" textlink="">
      <cdr:nvSpPr>
        <cdr:cNvPr id="5" name="Straight Connector 4"/>
        <cdr:cNvSpPr/>
      </cdr:nvSpPr>
      <cdr:spPr>
        <a:xfrm xmlns:a="http://schemas.openxmlformats.org/drawingml/2006/main">
          <a:off x="1973819" y="704574"/>
          <a:ext cx="574760" cy="454264"/>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0.3434</cdr:x>
      <cdr:y>0.11741</cdr:y>
    </cdr:from>
    <cdr:to>
      <cdr:x>0.34463</cdr:x>
      <cdr:y>0.20127</cdr:y>
    </cdr:to>
    <cdr:sp macro="" textlink="">
      <cdr:nvSpPr>
        <cdr:cNvPr id="7" name="Straight Connector 6"/>
        <cdr:cNvSpPr/>
      </cdr:nvSpPr>
      <cdr:spPr>
        <a:xfrm xmlns:a="http://schemas.openxmlformats.org/drawingml/2006/main" rot="5400000">
          <a:off x="2604200" y="648949"/>
          <a:ext cx="9271" cy="463535"/>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0.35196</cdr:x>
      <cdr:y>0.1694</cdr:y>
    </cdr:from>
    <cdr:to>
      <cdr:x>0.5</cdr:x>
      <cdr:y>0.21972</cdr:y>
    </cdr:to>
    <cdr:sp macro="" textlink="">
      <cdr:nvSpPr>
        <cdr:cNvPr id="9" name="Straight Connector 8"/>
        <cdr:cNvSpPr/>
      </cdr:nvSpPr>
      <cdr:spPr>
        <a:xfrm xmlns:a="http://schemas.openxmlformats.org/drawingml/2006/main" flipV="1">
          <a:off x="2669092" y="936341"/>
          <a:ext cx="1122651" cy="278121"/>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8034D7-A032-7F46-A8FD-43E3A0DDE736}" type="datetimeFigureOut">
              <a:rPr lang="en-US" smtClean="0"/>
              <a:t>11/19/14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5A7902-EE4D-4548-A1D4-CE7EB69864D0}"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1EBDD-9A08-E74B-8ED6-F044CD21CFFF}" type="datetimeFigureOut">
              <a:rPr lang="en-US" smtClean="0"/>
              <a:pPr/>
              <a:t>11/19/14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A85C6E-4C4B-9649-A76A-DB54A44D60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A85C6E-4C4B-9649-A76A-DB54A44D60E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 Ambassadors:</a:t>
            </a:r>
            <a:r>
              <a:rPr lang="en-US" baseline="0" dirty="0" smtClean="0"/>
              <a:t>  serve as ambassadors to the school and forge connections with community members who might be interested in supporting the school.</a:t>
            </a:r>
          </a:p>
          <a:p>
            <a:r>
              <a:rPr lang="en-US" baseline="0" dirty="0" smtClean="0"/>
              <a:t>Financial Advisement:  provide financial advice and support to the school</a:t>
            </a:r>
          </a:p>
          <a:p>
            <a:r>
              <a:rPr lang="en-US" baseline="0" dirty="0" smtClean="0"/>
              <a:t>Sustainability:  support the school in the development of and maintenance of a sustainability plan</a:t>
            </a:r>
          </a:p>
          <a:p>
            <a:r>
              <a:rPr lang="en-US" baseline="0" dirty="0" smtClean="0"/>
              <a:t>Fundraising:  coordinate fundraising events with the school, help fulfill schools mission financially</a:t>
            </a:r>
            <a:endParaRPr lang="en-US" dirty="0"/>
          </a:p>
        </p:txBody>
      </p:sp>
      <p:sp>
        <p:nvSpPr>
          <p:cNvPr id="4" name="Slide Number Placeholder 3"/>
          <p:cNvSpPr>
            <a:spLocks noGrp="1"/>
          </p:cNvSpPr>
          <p:nvPr>
            <p:ph type="sldNum" sz="quarter" idx="10"/>
          </p:nvPr>
        </p:nvSpPr>
        <p:spPr/>
        <p:txBody>
          <a:bodyPr/>
          <a:lstStyle/>
          <a:p>
            <a:fld id="{6AA85C6E-4C4B-9649-A76A-DB54A44D60EF}"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A85C6E-4C4B-9649-A76A-DB54A44D60E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A85C6E-4C4B-9649-A76A-DB54A44D60E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A85C6E-4C4B-9649-A76A-DB54A44D60E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A85C6E-4C4B-9649-A76A-DB54A44D60E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A85C6E-4C4B-9649-A76A-DB54A44D60E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A85C6E-4C4B-9649-A76A-DB54A44D60E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DSA:  93%</a:t>
            </a:r>
          </a:p>
          <a:p>
            <a:r>
              <a:rPr lang="en-US" dirty="0" smtClean="0"/>
              <a:t>Pass Through:</a:t>
            </a:r>
            <a:r>
              <a:rPr lang="en-US" baseline="0" dirty="0" smtClean="0"/>
              <a:t>  6%</a:t>
            </a:r>
          </a:p>
          <a:p>
            <a:r>
              <a:rPr lang="en-US" baseline="0" dirty="0" smtClean="0"/>
              <a:t>Donations Unrestricted: 1%</a:t>
            </a:r>
          </a:p>
          <a:p>
            <a:r>
              <a:rPr lang="en-US" baseline="0" dirty="0" smtClean="0"/>
              <a:t>Donations Unrestricted:  &lt;1%</a:t>
            </a:r>
          </a:p>
          <a:p>
            <a:r>
              <a:rPr lang="en-US" baseline="0" dirty="0" smtClean="0"/>
              <a:t>Fundraising: &lt;1%</a:t>
            </a:r>
          </a:p>
          <a:p>
            <a:endParaRPr lang="en-US" dirty="0"/>
          </a:p>
        </p:txBody>
      </p:sp>
      <p:sp>
        <p:nvSpPr>
          <p:cNvPr id="4" name="Slide Number Placeholder 3"/>
          <p:cNvSpPr>
            <a:spLocks noGrp="1"/>
          </p:cNvSpPr>
          <p:nvPr>
            <p:ph type="sldNum" sz="quarter" idx="10"/>
          </p:nvPr>
        </p:nvSpPr>
        <p:spPr/>
        <p:txBody>
          <a:bodyPr/>
          <a:lstStyle/>
          <a:p>
            <a:fld id="{6AA85C6E-4C4B-9649-A76A-DB54A44D60E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 Education:</a:t>
            </a:r>
            <a:r>
              <a:rPr lang="en-US" baseline="0" dirty="0" smtClean="0"/>
              <a:t>  Salary of teacher, benefits, outside support personnel (psych, nurse, etc.)</a:t>
            </a:r>
          </a:p>
          <a:p>
            <a:r>
              <a:rPr lang="en-US" baseline="0" dirty="0" smtClean="0"/>
              <a:t>Operation/Maintenance:  Building and building maintenance</a:t>
            </a:r>
          </a:p>
          <a:p>
            <a:r>
              <a:rPr lang="en-US" baseline="0" dirty="0" smtClean="0"/>
              <a:t>Instruction:  Teachers, supplies, support staff, benefits</a:t>
            </a:r>
          </a:p>
          <a:p>
            <a:r>
              <a:rPr lang="en-US" baseline="0" dirty="0" smtClean="0"/>
              <a:t>Student support services:  counselor, supplies, benefits</a:t>
            </a:r>
          </a:p>
          <a:p>
            <a:r>
              <a:rPr lang="en-US" baseline="0" dirty="0" smtClean="0"/>
              <a:t>Central Administration:  supplies, </a:t>
            </a:r>
            <a:endParaRPr lang="en-US" dirty="0"/>
          </a:p>
        </p:txBody>
      </p:sp>
      <p:sp>
        <p:nvSpPr>
          <p:cNvPr id="4" name="Slide Number Placeholder 3"/>
          <p:cNvSpPr>
            <a:spLocks noGrp="1"/>
          </p:cNvSpPr>
          <p:nvPr>
            <p:ph type="sldNum" sz="quarter" idx="10"/>
          </p:nvPr>
        </p:nvSpPr>
        <p:spPr/>
        <p:txBody>
          <a:bodyPr/>
          <a:lstStyle/>
          <a:p>
            <a:fld id="{6AA85C6E-4C4B-9649-A76A-DB54A44D60E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4C704815-1D81-FD41-8CBC-9DD1E383AF65}"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AEBC6E6-F71E-344C-8786-20CC925F6E0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2AEBC6E6-F71E-344C-8786-20CC925F6E04}" type="datetimeFigureOut">
              <a:rPr lang="en-US" smtClean="0"/>
              <a:pPr/>
              <a:t>11/19/14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BC6E6-F71E-344C-8786-20CC925F6E04}"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2AEBC6E6-F71E-344C-8786-20CC925F6E04}" type="datetimeFigureOut">
              <a:rPr lang="en-US" smtClean="0"/>
              <a:pPr/>
              <a:t>11/19/14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4C704815-1D81-FD41-8CBC-9DD1E383AF65}"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2AEBC6E6-F71E-344C-8786-20CC925F6E04}" type="datetimeFigureOut">
              <a:rPr lang="en-US" smtClean="0"/>
              <a:pPr/>
              <a:t>11/19/14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2AEBC6E6-F71E-344C-8786-20CC925F6E04}" type="datetimeFigureOut">
              <a:rPr lang="en-US" smtClean="0"/>
              <a:pPr/>
              <a:t>11/19/14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AEBC6E6-F71E-344C-8786-20CC925F6E0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AEBC6E6-F71E-344C-8786-20CC925F6E0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AEBC6E6-F71E-344C-8786-20CC925F6E0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BC6E6-F71E-344C-8786-20CC925F6E04}" type="datetimeFigureOut">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AEBC6E6-F71E-344C-8786-20CC925F6E04}"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AEBC6E6-F71E-344C-8786-20CC925F6E04}" type="datetimeFigureOut">
              <a:rPr lang="en-US" smtClean="0"/>
              <a:pPr/>
              <a:t>11/19/14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04815-1D81-FD41-8CBC-9DD1E383AF65}"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AEBC6E6-F71E-344C-8786-20CC925F6E04}"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04815-1D81-FD41-8CBC-9DD1E383AF65}"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AEBC6E6-F71E-344C-8786-20CC925F6E04}"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04815-1D81-FD41-8CBC-9DD1E383AF65}"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AEBC6E6-F71E-344C-8786-20CC925F6E04}" type="datetimeFigureOut">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04815-1D81-FD41-8CBC-9DD1E383AF65}"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AEBC6E6-F71E-344C-8786-20CC925F6E04}" type="datetimeFigureOut">
              <a:rPr lang="en-US" smtClean="0"/>
              <a:pPr/>
              <a:t>11/19/14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04815-1D81-FD41-8CBC-9DD1E383AF65}"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2AEBC6E6-F71E-344C-8786-20CC925F6E04}" type="datetimeFigureOut">
              <a:rPr lang="en-US" smtClean="0"/>
              <a:pPr/>
              <a:t>11/19/14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4C704815-1D81-FD41-8CBC-9DD1E383AF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spd="med">
    <p:fade/>
  </p:transition>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dirty="0" smtClean="0"/>
              <a:t>Advisory Council Overview</a:t>
            </a:r>
          </a:p>
          <a:p>
            <a:r>
              <a:rPr lang="en-US" sz="3200" dirty="0" smtClean="0"/>
              <a:t>19 November 2014</a:t>
            </a:r>
            <a:endParaRPr lang="en-US" sz="3200" dirty="0"/>
          </a:p>
        </p:txBody>
      </p:sp>
      <p:pic>
        <p:nvPicPr>
          <p:cNvPr id="4" name="Picture 3" descr="Rainshadow logo.jpg"/>
          <p:cNvPicPr>
            <a:picLocks noChangeAspect="1"/>
          </p:cNvPicPr>
          <p:nvPr/>
        </p:nvPicPr>
        <p:blipFill>
          <a:blip r:embed="rId3"/>
          <a:stretch>
            <a:fillRect/>
          </a:stretch>
        </p:blipFill>
        <p:spPr>
          <a:xfrm>
            <a:off x="1831557" y="784319"/>
            <a:ext cx="6172200" cy="22352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779463" y="509888"/>
          <a:ext cx="7583487" cy="55273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79463" y="407912"/>
          <a:ext cx="7583487" cy="56293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779463" y="593326"/>
          <a:ext cx="7583487" cy="54439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Lease Information</a:t>
            </a:r>
            <a:endParaRPr lang="en-US" dirty="0"/>
          </a:p>
        </p:txBody>
      </p:sp>
      <p:sp>
        <p:nvSpPr>
          <p:cNvPr id="3" name="Content Placeholder 2"/>
          <p:cNvSpPr>
            <a:spLocks noGrp="1"/>
          </p:cNvSpPr>
          <p:nvPr>
            <p:ph idx="1"/>
          </p:nvPr>
        </p:nvSpPr>
        <p:spPr/>
        <p:txBody>
          <a:bodyPr/>
          <a:lstStyle/>
          <a:p>
            <a:r>
              <a:rPr lang="en-US" dirty="0" smtClean="0"/>
              <a:t>Current monthly rent:  $16,230</a:t>
            </a:r>
          </a:p>
          <a:p>
            <a:r>
              <a:rPr lang="en-US" dirty="0" smtClean="0"/>
              <a:t>Square footage of building: 11,925 </a:t>
            </a:r>
          </a:p>
          <a:p>
            <a:pPr lvl="1"/>
            <a:r>
              <a:rPr lang="en-US" dirty="0" smtClean="0"/>
              <a:t>whole building is 17,463</a:t>
            </a:r>
          </a:p>
          <a:p>
            <a:r>
              <a:rPr lang="en-US" dirty="0" smtClean="0"/>
              <a:t>Price per sq. ft.: $1.37</a:t>
            </a:r>
          </a:p>
          <a:p>
            <a:r>
              <a:rPr lang="en-US" dirty="0" smtClean="0"/>
              <a:t>Lease expiration: 10 year lease- 2018</a:t>
            </a:r>
          </a:p>
          <a:p>
            <a:r>
              <a:rPr lang="en-US" dirty="0" smtClean="0"/>
              <a:t>Last sale price:  $2.4 million </a:t>
            </a:r>
          </a:p>
          <a:p>
            <a:pPr lvl="1"/>
            <a:r>
              <a:rPr lang="en-US" dirty="0" smtClean="0"/>
              <a:t>$1.6 into buying building </a:t>
            </a:r>
          </a:p>
          <a:p>
            <a:pPr lvl="1"/>
            <a:r>
              <a:rPr lang="en-US" dirty="0" smtClean="0"/>
              <a:t>$600,000 renovation and $100,000 in equipment</a:t>
            </a:r>
          </a:p>
          <a:p>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79463" y="611866"/>
          <a:ext cx="7583487" cy="542539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Financial Support</a:t>
            </a:r>
            <a:endParaRPr lang="en-US" dirty="0"/>
          </a:p>
        </p:txBody>
      </p:sp>
      <p:sp>
        <p:nvSpPr>
          <p:cNvPr id="3" name="Content Placeholder 2"/>
          <p:cNvSpPr>
            <a:spLocks noGrp="1"/>
          </p:cNvSpPr>
          <p:nvPr>
            <p:ph idx="1"/>
          </p:nvPr>
        </p:nvSpPr>
        <p:spPr/>
        <p:txBody>
          <a:bodyPr/>
          <a:lstStyle/>
          <a:p>
            <a:r>
              <a:rPr lang="en-US" dirty="0" smtClean="0"/>
              <a:t>The school has been offered a $25,000 matching donation to be used for this school year.</a:t>
            </a:r>
          </a:p>
          <a:p>
            <a:r>
              <a:rPr lang="en-US" dirty="0" smtClean="0"/>
              <a:t>Donation funds can be gathered from a variety of sources.</a:t>
            </a:r>
          </a:p>
          <a:p>
            <a:pPr>
              <a:buNone/>
            </a:pP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School Board</a:t>
            </a:r>
            <a:endParaRPr lang="en-US" dirty="0"/>
          </a:p>
        </p:txBody>
      </p:sp>
      <p:sp>
        <p:nvSpPr>
          <p:cNvPr id="3" name="Content Placeholder 2"/>
          <p:cNvSpPr>
            <a:spLocks noGrp="1"/>
          </p:cNvSpPr>
          <p:nvPr>
            <p:ph idx="1"/>
          </p:nvPr>
        </p:nvSpPr>
        <p:spPr/>
        <p:txBody>
          <a:bodyPr/>
          <a:lstStyle/>
          <a:p>
            <a:r>
              <a:rPr lang="en-US" dirty="0" smtClean="0"/>
              <a:t>The School Board supports the</a:t>
            </a:r>
            <a:r>
              <a:rPr lang="en-US" dirty="0" smtClean="0"/>
              <a:t> operation of </a:t>
            </a:r>
            <a:r>
              <a:rPr lang="en-US" dirty="0" smtClean="0"/>
              <a:t>the school, and allows the administrator to operate autonomously as needed.  They focus on the business of running the school.</a:t>
            </a:r>
          </a:p>
          <a:p>
            <a:r>
              <a:rPr lang="en-US" dirty="0" smtClean="0"/>
              <a:t>Rainshadow has a board of 7</a:t>
            </a:r>
          </a:p>
          <a:p>
            <a:pPr lvl="1"/>
            <a:r>
              <a:rPr lang="en-US" dirty="0" smtClean="0"/>
              <a:t>Primarily individuals in education</a:t>
            </a:r>
          </a:p>
          <a:p>
            <a:pPr lvl="1"/>
            <a:r>
              <a:rPr lang="en-US" dirty="0" smtClean="0"/>
              <a:t>2 parents</a:t>
            </a:r>
          </a:p>
          <a:p>
            <a:pPr lvl="1"/>
            <a:r>
              <a:rPr lang="en-US" dirty="0" smtClean="0"/>
              <a:t>1 community member</a:t>
            </a:r>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38777"/>
          </a:xfrm>
        </p:spPr>
        <p:txBody>
          <a:bodyPr/>
          <a:lstStyle/>
          <a:p>
            <a:r>
              <a:rPr lang="en-US" dirty="0" smtClean="0"/>
              <a:t>Advisory Group Purpose	</a:t>
            </a:r>
            <a:endParaRPr lang="en-US" dirty="0"/>
          </a:p>
        </p:txBody>
      </p:sp>
      <p:pic>
        <p:nvPicPr>
          <p:cNvPr id="4" name="Content Placeholder 3" descr="FourPillars.jpg"/>
          <p:cNvPicPr>
            <a:picLocks noGrp="1" noChangeAspect="1"/>
          </p:cNvPicPr>
          <p:nvPr>
            <p:ph idx="1"/>
          </p:nvPr>
        </p:nvPicPr>
        <p:blipFill>
          <a:blip r:embed="rId3">
            <a:clrChange>
              <a:clrFrom>
                <a:srgbClr val="FFFFFF"/>
              </a:clrFrom>
              <a:clrTo>
                <a:srgbClr val="FFFFFF">
                  <a:alpha val="0"/>
                </a:srgbClr>
              </a:clrTo>
            </a:clrChange>
          </a:blip>
          <a:srcRect l="-40098" r="-40098"/>
          <a:stretch>
            <a:fillRect/>
          </a:stretch>
        </p:blipFill>
        <p:spPr>
          <a:xfrm>
            <a:off x="-410946" y="1019777"/>
            <a:ext cx="9554945" cy="5249728"/>
          </a:xfrm>
        </p:spPr>
      </p:pic>
      <p:sp>
        <p:nvSpPr>
          <p:cNvPr id="5" name="TextBox 4"/>
          <p:cNvSpPr txBox="1"/>
          <p:nvPr/>
        </p:nvSpPr>
        <p:spPr>
          <a:xfrm rot="16200000">
            <a:off x="715772" y="3764112"/>
            <a:ext cx="3580427"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sz="2400" dirty="0" smtClean="0"/>
              <a:t>Community Ambassadors</a:t>
            </a:r>
            <a:endParaRPr lang="en-US" sz="2400" dirty="0"/>
          </a:p>
        </p:txBody>
      </p:sp>
      <p:sp>
        <p:nvSpPr>
          <p:cNvPr id="6" name="TextBox 5"/>
          <p:cNvSpPr txBox="1"/>
          <p:nvPr/>
        </p:nvSpPr>
        <p:spPr>
          <a:xfrm rot="16200000">
            <a:off x="2008427" y="3764111"/>
            <a:ext cx="3580427"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smtClean="0"/>
              <a:t>Financial Advisement</a:t>
            </a:r>
            <a:endParaRPr lang="en-US" sz="2400" dirty="0"/>
          </a:p>
        </p:txBody>
      </p:sp>
      <p:sp>
        <p:nvSpPr>
          <p:cNvPr id="7" name="TextBox 6"/>
          <p:cNvSpPr txBox="1"/>
          <p:nvPr/>
        </p:nvSpPr>
        <p:spPr>
          <a:xfrm rot="16200000">
            <a:off x="3207415" y="3764111"/>
            <a:ext cx="3580426"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400" dirty="0" smtClean="0"/>
              <a:t>Sustainability Planning</a:t>
            </a:r>
            <a:endParaRPr lang="en-US" sz="2400" dirty="0"/>
          </a:p>
        </p:txBody>
      </p:sp>
      <p:sp>
        <p:nvSpPr>
          <p:cNvPr id="8" name="TextBox 7"/>
          <p:cNvSpPr txBox="1"/>
          <p:nvPr/>
        </p:nvSpPr>
        <p:spPr>
          <a:xfrm rot="16200000">
            <a:off x="4372354" y="3764111"/>
            <a:ext cx="3580428"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smtClean="0"/>
              <a:t>Fundraising   </a:t>
            </a:r>
            <a:endParaRPr 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602595"/>
            <a:ext cx="7583487" cy="5435135"/>
          </a:xfrm>
        </p:spPr>
        <p:txBody>
          <a:bodyPr>
            <a:normAutofit/>
          </a:bodyPr>
          <a:lstStyle/>
          <a:p>
            <a:pPr>
              <a:buNone/>
            </a:pPr>
            <a:r>
              <a:rPr lang="en-US" sz="3200" dirty="0" smtClean="0"/>
              <a:t>In the past 12 years, Rainshadow has done what we always do:  </a:t>
            </a:r>
          </a:p>
          <a:p>
            <a:pPr algn="ctr">
              <a:buNone/>
            </a:pPr>
            <a:r>
              <a:rPr lang="en-US" sz="3600" b="1" i="1" dirty="0" smtClean="0"/>
              <a:t>Survive</a:t>
            </a:r>
            <a:r>
              <a:rPr lang="en-US" sz="3600" dirty="0" smtClean="0"/>
              <a:t>.</a:t>
            </a:r>
          </a:p>
          <a:p>
            <a:pPr>
              <a:buNone/>
            </a:pPr>
            <a:endParaRPr lang="en-US" dirty="0" smtClean="0"/>
          </a:p>
          <a:p>
            <a:pPr>
              <a:buNone/>
            </a:pPr>
            <a:r>
              <a:rPr lang="en-US" sz="2800" dirty="0" smtClean="0"/>
              <a:t>Now we are in a place where we wish to do more, and we need some help.  It is time for us to:</a:t>
            </a:r>
          </a:p>
          <a:p>
            <a:pPr algn="ctr">
              <a:buNone/>
            </a:pPr>
            <a:endParaRPr lang="en-US" dirty="0" smtClean="0"/>
          </a:p>
          <a:p>
            <a:pPr algn="ctr">
              <a:buNone/>
            </a:pPr>
            <a:r>
              <a:rPr lang="en-US" sz="3600" b="1" i="1" dirty="0" smtClean="0"/>
              <a:t>Drive to Thrive.</a:t>
            </a:r>
          </a:p>
          <a:p>
            <a:pPr>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Opened in August of 2003 at 434 Washington Street in Reno.</a:t>
            </a:r>
          </a:p>
          <a:p>
            <a:r>
              <a:rPr lang="en-US" dirty="0" smtClean="0"/>
              <a:t>74 total students in year one.</a:t>
            </a:r>
          </a:p>
          <a:p>
            <a:r>
              <a:rPr lang="en-US" dirty="0" smtClean="0"/>
              <a:t>Washoe County School District sponsored as a project-based, interdisciplinary high school with a community focus.</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Rainshadow relocated to current building in 2008 with the hope that the change would be beneficial to its programming.</a:t>
            </a:r>
          </a:p>
          <a:p>
            <a:r>
              <a:rPr lang="en-US" dirty="0" smtClean="0"/>
              <a:t>In the fall of 2012, the school administrator determined that as there was no new money coming in, and the most responsible decision would be to close.  He shared this information with the school board, and they agreed.</a:t>
            </a:r>
          </a:p>
          <a:p>
            <a:pPr lvl="1"/>
            <a:r>
              <a:rPr lang="en-US" dirty="0" smtClean="0"/>
              <a:t>A teacher cut of 5% in 2007, followed by a pay freeze.</a:t>
            </a:r>
          </a:p>
          <a:p>
            <a:pPr lvl="1"/>
            <a:r>
              <a:rPr lang="en-US" dirty="0" smtClean="0"/>
              <a:t>Loss of teachers, and a possible additional cut.</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Closing</a:t>
            </a:r>
            <a:endParaRPr lang="en-US" dirty="0"/>
          </a:p>
        </p:txBody>
      </p:sp>
      <p:sp>
        <p:nvSpPr>
          <p:cNvPr id="3" name="Content Placeholder 2"/>
          <p:cNvSpPr>
            <a:spLocks noGrp="1"/>
          </p:cNvSpPr>
          <p:nvPr>
            <p:ph idx="1"/>
          </p:nvPr>
        </p:nvSpPr>
        <p:spPr/>
        <p:txBody>
          <a:bodyPr/>
          <a:lstStyle/>
          <a:p>
            <a:r>
              <a:rPr lang="en-US" dirty="0" smtClean="0"/>
              <a:t>Notified public, and the Redfield Foundation, in February that we would close.</a:t>
            </a:r>
          </a:p>
          <a:p>
            <a:r>
              <a:rPr lang="en-US" dirty="0" smtClean="0"/>
              <a:t>In March, the Redfield Foundation came back with another anonymous foundation to offer the school a $200,000 gift.</a:t>
            </a:r>
          </a:p>
          <a:p>
            <a:pPr lvl="1"/>
            <a:r>
              <a:rPr lang="en-US" dirty="0" smtClean="0"/>
              <a:t>Sustainability Plan</a:t>
            </a:r>
          </a:p>
          <a:p>
            <a:pPr lvl="1"/>
            <a:r>
              <a:rPr lang="en-US" dirty="0" smtClean="0"/>
              <a:t>Support with grant writing</a:t>
            </a:r>
          </a:p>
          <a:p>
            <a:pPr lvl="1"/>
            <a:r>
              <a:rPr lang="en-US" dirty="0" smtClean="0"/>
              <a:t>Connections with other foundations and groups</a:t>
            </a:r>
          </a:p>
          <a:p>
            <a:pPr>
              <a:buNone/>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Original Plan:  </a:t>
            </a:r>
            <a:br>
              <a:rPr lang="en-US" dirty="0" smtClean="0"/>
            </a:br>
            <a:r>
              <a:rPr lang="en-US" dirty="0" smtClean="0"/>
              <a:t>A 3-Legged Stool</a:t>
            </a:r>
            <a:endParaRPr lang="en-US" dirty="0"/>
          </a:p>
        </p:txBody>
      </p:sp>
      <p:pic>
        <p:nvPicPr>
          <p:cNvPr id="4" name="Content Placeholder 3" descr="stool.jpg"/>
          <p:cNvPicPr>
            <a:picLocks noGrp="1" noChangeAspect="1"/>
          </p:cNvPicPr>
          <p:nvPr>
            <p:ph idx="1"/>
          </p:nvPr>
        </p:nvPicPr>
        <p:blipFill>
          <a:blip r:embed="rId3">
            <a:clrChange>
              <a:clrFrom>
                <a:srgbClr val="F9F4E8"/>
              </a:clrFrom>
              <a:clrTo>
                <a:srgbClr val="F9F4E8">
                  <a:alpha val="0"/>
                </a:srgbClr>
              </a:clrTo>
            </a:clrChange>
          </a:blip>
          <a:srcRect l="-189" r="13651"/>
          <a:stretch>
            <a:fillRect/>
          </a:stretch>
        </p:blipFill>
        <p:spPr>
          <a:xfrm>
            <a:off x="1909683" y="1828800"/>
            <a:ext cx="4468289" cy="4208930"/>
          </a:xfrm>
        </p:spPr>
      </p:pic>
      <p:sp>
        <p:nvSpPr>
          <p:cNvPr id="5" name="TextBox 4"/>
          <p:cNvSpPr txBox="1"/>
          <p:nvPr/>
        </p:nvSpPr>
        <p:spPr>
          <a:xfrm rot="4911095">
            <a:off x="4125286" y="4060753"/>
            <a:ext cx="2179655" cy="461665"/>
          </a:xfrm>
          <a:prstGeom prst="rect">
            <a:avLst/>
          </a:prstGeom>
          <a:noFill/>
        </p:spPr>
        <p:txBody>
          <a:bodyPr wrap="square" rtlCol="0">
            <a:spAutoFit/>
          </a:bodyPr>
          <a:lstStyle/>
          <a:p>
            <a:r>
              <a:rPr lang="en-US" sz="2400" dirty="0" smtClean="0"/>
              <a:t>DSA Funding</a:t>
            </a:r>
            <a:endParaRPr lang="en-US" sz="2400" dirty="0"/>
          </a:p>
        </p:txBody>
      </p:sp>
      <p:sp>
        <p:nvSpPr>
          <p:cNvPr id="6" name="TextBox 5"/>
          <p:cNvSpPr txBox="1"/>
          <p:nvPr/>
        </p:nvSpPr>
        <p:spPr>
          <a:xfrm rot="5400000">
            <a:off x="3208588" y="3764855"/>
            <a:ext cx="1724000" cy="461665"/>
          </a:xfrm>
          <a:prstGeom prst="rect">
            <a:avLst/>
          </a:prstGeom>
          <a:noFill/>
        </p:spPr>
        <p:txBody>
          <a:bodyPr wrap="none" rtlCol="0">
            <a:spAutoFit/>
          </a:bodyPr>
          <a:lstStyle/>
          <a:p>
            <a:r>
              <a:rPr lang="en-US" sz="2400" dirty="0" smtClean="0"/>
              <a:t>Foundation</a:t>
            </a:r>
            <a:endParaRPr lang="en-US" sz="2400" dirty="0"/>
          </a:p>
        </p:txBody>
      </p:sp>
      <p:sp>
        <p:nvSpPr>
          <p:cNvPr id="7" name="TextBox 6"/>
          <p:cNvSpPr txBox="1"/>
          <p:nvPr/>
        </p:nvSpPr>
        <p:spPr>
          <a:xfrm rot="5790953">
            <a:off x="2304875" y="3933146"/>
            <a:ext cx="1324551" cy="461665"/>
          </a:xfrm>
          <a:prstGeom prst="rect">
            <a:avLst/>
          </a:prstGeom>
          <a:noFill/>
        </p:spPr>
        <p:txBody>
          <a:bodyPr wrap="none" rtlCol="0">
            <a:spAutoFit/>
          </a:bodyPr>
          <a:lstStyle/>
          <a:p>
            <a:r>
              <a:rPr lang="en-US" sz="2400" dirty="0" smtClean="0"/>
              <a:t>Business</a:t>
            </a:r>
            <a:endParaRPr lang="en-US" sz="2400" dirty="0"/>
          </a:p>
        </p:txBody>
      </p:sp>
      <p:sp>
        <p:nvSpPr>
          <p:cNvPr id="8" name="TextBox 7"/>
          <p:cNvSpPr txBox="1"/>
          <p:nvPr/>
        </p:nvSpPr>
        <p:spPr>
          <a:xfrm>
            <a:off x="3106476" y="2154354"/>
            <a:ext cx="2044149" cy="830997"/>
          </a:xfrm>
          <a:prstGeom prst="rect">
            <a:avLst/>
          </a:prstGeom>
          <a:noFill/>
        </p:spPr>
        <p:txBody>
          <a:bodyPr wrap="none" rtlCol="0">
            <a:spAutoFit/>
          </a:bodyPr>
          <a:lstStyle/>
          <a:p>
            <a:pPr algn="ctr"/>
            <a:r>
              <a:rPr lang="en-US" sz="2400" dirty="0" smtClean="0"/>
              <a:t>Financial</a:t>
            </a:r>
          </a:p>
          <a:p>
            <a:pPr algn="ctr"/>
            <a:r>
              <a:rPr lang="en-US" sz="2400" dirty="0" smtClean="0"/>
              <a:t>Sustainability</a:t>
            </a:r>
            <a:endParaRPr 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Foundation</a:t>
            </a:r>
            <a:endParaRPr lang="en-US" dirty="0"/>
          </a:p>
        </p:txBody>
      </p:sp>
      <p:pic>
        <p:nvPicPr>
          <p:cNvPr id="4" name="Content Placeholder 3" descr="stool.jpg"/>
          <p:cNvPicPr>
            <a:picLocks noChangeAspect="1"/>
          </p:cNvPicPr>
          <p:nvPr/>
        </p:nvPicPr>
        <p:blipFill>
          <a:blip r:embed="rId3">
            <a:clrChange>
              <a:clrFrom>
                <a:srgbClr val="F9F4E8"/>
              </a:clrFrom>
              <a:clrTo>
                <a:srgbClr val="F9F4E8">
                  <a:alpha val="0"/>
                </a:srgbClr>
              </a:clrTo>
            </a:clrChange>
          </a:blip>
          <a:srcRect l="-189" r="13651"/>
          <a:stretch>
            <a:fillRect/>
          </a:stretch>
        </p:blipFill>
        <p:spPr>
          <a:xfrm>
            <a:off x="1909683" y="1828800"/>
            <a:ext cx="4468289" cy="4208930"/>
          </a:xfrm>
          <a:prstGeom prst="rect">
            <a:avLst/>
          </a:prstGeom>
        </p:spPr>
      </p:pic>
      <p:sp>
        <p:nvSpPr>
          <p:cNvPr id="5" name="TextBox 4"/>
          <p:cNvSpPr txBox="1"/>
          <p:nvPr/>
        </p:nvSpPr>
        <p:spPr>
          <a:xfrm rot="4911095">
            <a:off x="4125286" y="4060753"/>
            <a:ext cx="2179655" cy="461665"/>
          </a:xfrm>
          <a:prstGeom prst="rect">
            <a:avLst/>
          </a:prstGeom>
          <a:noFill/>
        </p:spPr>
        <p:txBody>
          <a:bodyPr wrap="square" rtlCol="0">
            <a:spAutoFit/>
          </a:bodyPr>
          <a:lstStyle/>
          <a:p>
            <a:r>
              <a:rPr lang="en-US" sz="2400" dirty="0" smtClean="0"/>
              <a:t>DSA Funding</a:t>
            </a:r>
            <a:endParaRPr lang="en-US" sz="2400" dirty="0"/>
          </a:p>
        </p:txBody>
      </p:sp>
      <p:sp>
        <p:nvSpPr>
          <p:cNvPr id="6" name="TextBox 5"/>
          <p:cNvSpPr txBox="1"/>
          <p:nvPr/>
        </p:nvSpPr>
        <p:spPr>
          <a:xfrm rot="5400000">
            <a:off x="3208588" y="3764855"/>
            <a:ext cx="1724000" cy="461665"/>
          </a:xfrm>
          <a:prstGeom prst="rect">
            <a:avLst/>
          </a:prstGeom>
          <a:noFill/>
        </p:spPr>
        <p:txBody>
          <a:bodyPr wrap="none" rtlCol="0">
            <a:spAutoFit/>
          </a:bodyPr>
          <a:lstStyle/>
          <a:p>
            <a:r>
              <a:rPr lang="en-US" sz="2400" dirty="0" smtClean="0"/>
              <a:t>Foundation</a:t>
            </a:r>
            <a:endParaRPr lang="en-US" sz="2400" dirty="0"/>
          </a:p>
        </p:txBody>
      </p:sp>
      <p:sp>
        <p:nvSpPr>
          <p:cNvPr id="7" name="TextBox 6"/>
          <p:cNvSpPr txBox="1"/>
          <p:nvPr/>
        </p:nvSpPr>
        <p:spPr>
          <a:xfrm rot="5790953">
            <a:off x="2304875" y="3933146"/>
            <a:ext cx="1324551" cy="461665"/>
          </a:xfrm>
          <a:prstGeom prst="rect">
            <a:avLst/>
          </a:prstGeom>
          <a:noFill/>
        </p:spPr>
        <p:txBody>
          <a:bodyPr wrap="none" rtlCol="0">
            <a:spAutoFit/>
          </a:bodyPr>
          <a:lstStyle/>
          <a:p>
            <a:r>
              <a:rPr lang="en-US" sz="2400" dirty="0" smtClean="0"/>
              <a:t>Business</a:t>
            </a:r>
            <a:endParaRPr lang="en-US" sz="2400" dirty="0"/>
          </a:p>
        </p:txBody>
      </p:sp>
      <p:sp>
        <p:nvSpPr>
          <p:cNvPr id="8" name="TextBox 7"/>
          <p:cNvSpPr txBox="1"/>
          <p:nvPr/>
        </p:nvSpPr>
        <p:spPr>
          <a:xfrm>
            <a:off x="3106476" y="2154354"/>
            <a:ext cx="2044149" cy="830997"/>
          </a:xfrm>
          <a:prstGeom prst="rect">
            <a:avLst/>
          </a:prstGeom>
          <a:noFill/>
        </p:spPr>
        <p:txBody>
          <a:bodyPr wrap="none" rtlCol="0">
            <a:spAutoFit/>
          </a:bodyPr>
          <a:lstStyle/>
          <a:p>
            <a:pPr algn="ctr"/>
            <a:r>
              <a:rPr lang="en-US" sz="2400" dirty="0" smtClean="0"/>
              <a:t>Financial</a:t>
            </a:r>
          </a:p>
          <a:p>
            <a:pPr algn="ctr"/>
            <a:r>
              <a:rPr lang="en-US" sz="2400" dirty="0" smtClean="0"/>
              <a:t>Sustainability</a:t>
            </a:r>
            <a:endParaRPr lang="en-US" sz="2400" dirty="0"/>
          </a:p>
        </p:txBody>
      </p:sp>
      <p:cxnSp>
        <p:nvCxnSpPr>
          <p:cNvPr id="10" name="Straight Connector 9"/>
          <p:cNvCxnSpPr/>
          <p:nvPr/>
        </p:nvCxnSpPr>
        <p:spPr>
          <a:xfrm rot="5400000" flipH="1" flipV="1">
            <a:off x="3448530" y="3365287"/>
            <a:ext cx="1149567" cy="1056815"/>
          </a:xfrm>
          <a:prstGeom prst="line">
            <a:avLst/>
          </a:prstGeom>
          <a:ln w="127000"/>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53511" y="2030283"/>
            <a:ext cx="2540064" cy="923330"/>
          </a:xfrm>
          <a:prstGeom prst="rect">
            <a:avLst/>
          </a:prstGeom>
          <a:noFill/>
        </p:spPr>
        <p:txBody>
          <a:bodyPr wrap="square" rtlCol="0">
            <a:spAutoFit/>
          </a:bodyPr>
          <a:lstStyle/>
          <a:p>
            <a:r>
              <a:rPr lang="en-US" dirty="0" smtClean="0"/>
              <a:t>*Received a 501(c)3 status as a school in the fall of 2014.</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Ventures</a:t>
            </a:r>
            <a:endParaRPr lang="en-US" dirty="0"/>
          </a:p>
        </p:txBody>
      </p:sp>
      <p:pic>
        <p:nvPicPr>
          <p:cNvPr id="5" name="Content Placeholder 3" descr="stool.jpg"/>
          <p:cNvPicPr>
            <a:picLocks noChangeAspect="1"/>
          </p:cNvPicPr>
          <p:nvPr/>
        </p:nvPicPr>
        <p:blipFill>
          <a:blip r:embed="rId3">
            <a:clrChange>
              <a:clrFrom>
                <a:srgbClr val="F9F4E8"/>
              </a:clrFrom>
              <a:clrTo>
                <a:srgbClr val="F9F4E8">
                  <a:alpha val="0"/>
                </a:srgbClr>
              </a:clrTo>
            </a:clrChange>
          </a:blip>
          <a:srcRect l="-189" r="13651"/>
          <a:stretch>
            <a:fillRect/>
          </a:stretch>
        </p:blipFill>
        <p:spPr>
          <a:xfrm>
            <a:off x="1909683" y="1828800"/>
            <a:ext cx="4468289" cy="4208930"/>
          </a:xfrm>
          <a:prstGeom prst="rect">
            <a:avLst/>
          </a:prstGeom>
        </p:spPr>
      </p:pic>
      <p:sp>
        <p:nvSpPr>
          <p:cNvPr id="6" name="TextBox 5"/>
          <p:cNvSpPr txBox="1"/>
          <p:nvPr/>
        </p:nvSpPr>
        <p:spPr>
          <a:xfrm rot="4911095">
            <a:off x="4125286" y="4060753"/>
            <a:ext cx="2179655" cy="461665"/>
          </a:xfrm>
          <a:prstGeom prst="rect">
            <a:avLst/>
          </a:prstGeom>
          <a:noFill/>
        </p:spPr>
        <p:txBody>
          <a:bodyPr wrap="square" rtlCol="0">
            <a:spAutoFit/>
          </a:bodyPr>
          <a:lstStyle/>
          <a:p>
            <a:r>
              <a:rPr lang="en-US" sz="2400" dirty="0" smtClean="0"/>
              <a:t>DSA Funding</a:t>
            </a:r>
            <a:endParaRPr lang="en-US" sz="2400" dirty="0"/>
          </a:p>
        </p:txBody>
      </p:sp>
      <p:sp>
        <p:nvSpPr>
          <p:cNvPr id="7" name="TextBox 6"/>
          <p:cNvSpPr txBox="1"/>
          <p:nvPr/>
        </p:nvSpPr>
        <p:spPr>
          <a:xfrm rot="5400000">
            <a:off x="3208588" y="3764855"/>
            <a:ext cx="1724000" cy="461665"/>
          </a:xfrm>
          <a:prstGeom prst="rect">
            <a:avLst/>
          </a:prstGeom>
          <a:noFill/>
        </p:spPr>
        <p:txBody>
          <a:bodyPr wrap="none" rtlCol="0">
            <a:spAutoFit/>
          </a:bodyPr>
          <a:lstStyle/>
          <a:p>
            <a:r>
              <a:rPr lang="en-US" sz="2400" dirty="0" smtClean="0"/>
              <a:t>Foundation</a:t>
            </a:r>
            <a:endParaRPr lang="en-US" sz="2400" dirty="0"/>
          </a:p>
        </p:txBody>
      </p:sp>
      <p:sp>
        <p:nvSpPr>
          <p:cNvPr id="8" name="TextBox 7"/>
          <p:cNvSpPr txBox="1"/>
          <p:nvPr/>
        </p:nvSpPr>
        <p:spPr>
          <a:xfrm rot="5790953">
            <a:off x="2304875" y="3933146"/>
            <a:ext cx="1324551" cy="461665"/>
          </a:xfrm>
          <a:prstGeom prst="rect">
            <a:avLst/>
          </a:prstGeom>
          <a:noFill/>
        </p:spPr>
        <p:txBody>
          <a:bodyPr wrap="none" rtlCol="0">
            <a:spAutoFit/>
          </a:bodyPr>
          <a:lstStyle/>
          <a:p>
            <a:r>
              <a:rPr lang="en-US" sz="2400" dirty="0" smtClean="0"/>
              <a:t>Business</a:t>
            </a:r>
            <a:endParaRPr lang="en-US" sz="2400" dirty="0"/>
          </a:p>
        </p:txBody>
      </p:sp>
      <p:sp>
        <p:nvSpPr>
          <p:cNvPr id="9" name="TextBox 8"/>
          <p:cNvSpPr txBox="1"/>
          <p:nvPr/>
        </p:nvSpPr>
        <p:spPr>
          <a:xfrm>
            <a:off x="3106476" y="2154354"/>
            <a:ext cx="2044149" cy="830997"/>
          </a:xfrm>
          <a:prstGeom prst="rect">
            <a:avLst/>
          </a:prstGeom>
          <a:noFill/>
        </p:spPr>
        <p:txBody>
          <a:bodyPr wrap="none" rtlCol="0">
            <a:spAutoFit/>
          </a:bodyPr>
          <a:lstStyle/>
          <a:p>
            <a:pPr algn="ctr"/>
            <a:r>
              <a:rPr lang="en-US" sz="2400" dirty="0" smtClean="0"/>
              <a:t>Financial</a:t>
            </a:r>
          </a:p>
          <a:p>
            <a:pPr algn="ctr"/>
            <a:r>
              <a:rPr lang="en-US" sz="2400" dirty="0" smtClean="0"/>
              <a:t>Sustainability</a:t>
            </a:r>
            <a:endParaRPr lang="en-US" sz="2400" dirty="0"/>
          </a:p>
        </p:txBody>
      </p:sp>
      <p:cxnSp>
        <p:nvCxnSpPr>
          <p:cNvPr id="10" name="Straight Connector 9"/>
          <p:cNvCxnSpPr/>
          <p:nvPr/>
        </p:nvCxnSpPr>
        <p:spPr>
          <a:xfrm rot="5400000" flipH="1" flipV="1">
            <a:off x="3448530" y="3365287"/>
            <a:ext cx="1149567" cy="1056815"/>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2391715" y="3526162"/>
            <a:ext cx="1149567" cy="1056815"/>
          </a:xfrm>
          <a:prstGeom prst="line">
            <a:avLst/>
          </a:prstGeom>
          <a:ln w="127000"/>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a:t>
            </a:r>
            <a:endParaRPr lang="en-US" dirty="0"/>
          </a:p>
        </p:txBody>
      </p:sp>
      <p:sp>
        <p:nvSpPr>
          <p:cNvPr id="4" name="Text Placeholder 3"/>
          <p:cNvSpPr>
            <a:spLocks noGrp="1"/>
          </p:cNvSpPr>
          <p:nvPr>
            <p:ph type="body" idx="1"/>
          </p:nvPr>
        </p:nvSpPr>
        <p:spPr/>
        <p:txBody>
          <a:bodyPr/>
          <a:lstStyle/>
          <a:p>
            <a:r>
              <a:rPr lang="en-US" dirty="0" smtClean="0"/>
              <a:t>Full Time</a:t>
            </a:r>
            <a:endParaRPr lang="en-US" dirty="0"/>
          </a:p>
        </p:txBody>
      </p:sp>
      <p:sp>
        <p:nvSpPr>
          <p:cNvPr id="5" name="Content Placeholder 4"/>
          <p:cNvSpPr>
            <a:spLocks noGrp="1"/>
          </p:cNvSpPr>
          <p:nvPr>
            <p:ph sz="half" idx="2"/>
          </p:nvPr>
        </p:nvSpPr>
        <p:spPr/>
        <p:txBody>
          <a:bodyPr/>
          <a:lstStyle/>
          <a:p>
            <a:r>
              <a:rPr lang="en-US" dirty="0" smtClean="0"/>
              <a:t>5-6 full time teachers</a:t>
            </a:r>
          </a:p>
          <a:p>
            <a:r>
              <a:rPr lang="en-US" dirty="0" smtClean="0"/>
              <a:t>1 school counselor</a:t>
            </a:r>
          </a:p>
          <a:p>
            <a:r>
              <a:rPr lang="en-US" dirty="0" smtClean="0"/>
              <a:t>1 administrator/special education case manager</a:t>
            </a:r>
          </a:p>
          <a:p>
            <a:r>
              <a:rPr lang="en-US" dirty="0" smtClean="0"/>
              <a:t>1 office manager</a:t>
            </a:r>
          </a:p>
          <a:p>
            <a:r>
              <a:rPr lang="en-US" dirty="0" smtClean="0"/>
              <a:t>1 volunteer administrator</a:t>
            </a:r>
            <a:endParaRPr lang="en-US" dirty="0"/>
          </a:p>
        </p:txBody>
      </p:sp>
      <p:sp>
        <p:nvSpPr>
          <p:cNvPr id="6" name="Text Placeholder 5"/>
          <p:cNvSpPr>
            <a:spLocks noGrp="1"/>
          </p:cNvSpPr>
          <p:nvPr>
            <p:ph type="body" sz="quarter" idx="3"/>
          </p:nvPr>
        </p:nvSpPr>
        <p:spPr/>
        <p:txBody>
          <a:bodyPr/>
          <a:lstStyle/>
          <a:p>
            <a:r>
              <a:rPr lang="en-US" dirty="0" smtClean="0"/>
              <a:t>Part Time</a:t>
            </a:r>
            <a:endParaRPr lang="en-US" dirty="0"/>
          </a:p>
        </p:txBody>
      </p:sp>
      <p:sp>
        <p:nvSpPr>
          <p:cNvPr id="7" name="Content Placeholder 6"/>
          <p:cNvSpPr>
            <a:spLocks noGrp="1"/>
          </p:cNvSpPr>
          <p:nvPr>
            <p:ph sz="quarter" idx="4"/>
          </p:nvPr>
        </p:nvSpPr>
        <p:spPr/>
        <p:txBody>
          <a:bodyPr/>
          <a:lstStyle/>
          <a:p>
            <a:r>
              <a:rPr lang="en-US" dirty="0" smtClean="0"/>
              <a:t>3 teachers for electives</a:t>
            </a:r>
          </a:p>
          <a:p>
            <a:r>
              <a:rPr lang="en-US" dirty="0" smtClean="0"/>
              <a:t>1 culinary instructor</a:t>
            </a:r>
          </a:p>
          <a:p>
            <a:r>
              <a:rPr lang="en-US" dirty="0" smtClean="0"/>
              <a:t>1 facilities manager</a:t>
            </a:r>
          </a:p>
          <a:p>
            <a:r>
              <a:rPr lang="en-US" dirty="0" smtClean="0"/>
              <a:t>Contracted services with bookkeeper, tech services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Annual Budget Overview</a:t>
            </a:r>
            <a:endParaRPr lang="en-US" dirty="0"/>
          </a:p>
        </p:txBody>
      </p:sp>
      <p:sp>
        <p:nvSpPr>
          <p:cNvPr id="8" name="Content Placeholder 7"/>
          <p:cNvSpPr>
            <a:spLocks noGrp="1"/>
          </p:cNvSpPr>
          <p:nvPr>
            <p:ph idx="1"/>
          </p:nvPr>
        </p:nvSpPr>
        <p:spPr/>
        <p:txBody>
          <a:bodyPr/>
          <a:lstStyle/>
          <a:p>
            <a:r>
              <a:rPr lang="en-US" dirty="0" smtClean="0"/>
              <a:t>Budget is based upon three components:</a:t>
            </a:r>
          </a:p>
          <a:p>
            <a:pPr lvl="1"/>
            <a:r>
              <a:rPr lang="en-US" dirty="0" smtClean="0"/>
              <a:t>DSA money (money filtered through the state)</a:t>
            </a:r>
          </a:p>
          <a:p>
            <a:pPr lvl="1"/>
            <a:r>
              <a:rPr lang="en-US" dirty="0" smtClean="0"/>
              <a:t>Federal money (money filtered through the state and district for special education)</a:t>
            </a:r>
          </a:p>
          <a:p>
            <a:pPr lvl="1"/>
            <a:r>
              <a:rPr lang="en-US" dirty="0" smtClean="0"/>
              <a:t>Donations and fundraising</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Revolutio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3017</TotalTime>
  <Words>706</Words>
  <Application>Microsoft Macintosh PowerPoint</Application>
  <PresentationFormat>On-screen Show (4:3)</PresentationFormat>
  <Paragraphs>125</Paragraphs>
  <Slides>18</Slides>
  <Notes>10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Revolution</vt:lpstr>
      <vt:lpstr>Slide 1</vt:lpstr>
      <vt:lpstr>History</vt:lpstr>
      <vt:lpstr>History</vt:lpstr>
      <vt:lpstr>School Closing</vt:lpstr>
      <vt:lpstr>The Original Plan:   A 3-Legged Stool</vt:lpstr>
      <vt:lpstr>The Foundation</vt:lpstr>
      <vt:lpstr>Business Ventures</vt:lpstr>
      <vt:lpstr>Employees</vt:lpstr>
      <vt:lpstr>Annual Budget Overview</vt:lpstr>
      <vt:lpstr>Slide 10</vt:lpstr>
      <vt:lpstr>Slide 11</vt:lpstr>
      <vt:lpstr>Slide 12</vt:lpstr>
      <vt:lpstr>Building Lease Information</vt:lpstr>
      <vt:lpstr>Slide 14</vt:lpstr>
      <vt:lpstr>Current Financial Support</vt:lpstr>
      <vt:lpstr>Operating School Board</vt:lpstr>
      <vt:lpstr>Advisory Group Purpose </vt:lpstr>
      <vt:lpstr>Slide 18</vt:lpstr>
    </vt:vector>
  </TitlesOfParts>
  <Company>Rainshadow CCHS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Wiedenmayer</dc:creator>
  <cp:lastModifiedBy>Toby Wiedenmayer</cp:lastModifiedBy>
  <cp:revision>3</cp:revision>
  <cp:lastPrinted>2014-11-19T16:32:15Z</cp:lastPrinted>
  <dcterms:created xsi:type="dcterms:W3CDTF">2014-11-19T16:04:35Z</dcterms:created>
  <dcterms:modified xsi:type="dcterms:W3CDTF">2014-11-19T17:41:59Z</dcterms:modified>
</cp:coreProperties>
</file>